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2" r:id="rId3"/>
    <p:sldId id="314" r:id="rId4"/>
    <p:sldId id="303" r:id="rId5"/>
    <p:sldId id="301" r:id="rId6"/>
    <p:sldId id="305" r:id="rId7"/>
    <p:sldId id="306" r:id="rId8"/>
    <p:sldId id="307" r:id="rId9"/>
    <p:sldId id="308" r:id="rId10"/>
    <p:sldId id="309" r:id="rId11"/>
    <p:sldId id="313" r:id="rId12"/>
    <p:sldId id="312" r:id="rId13"/>
    <p:sldId id="300" r:id="rId14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  <p:embeddedFont>
      <p:font typeface="Wingdings 2" pitchFamily="18" charset="2"/>
      <p:regular r:id="rId25"/>
    </p:embeddedFont>
    <p:embeddedFont>
      <p:font typeface="IPAKiel" pitchFamily="2" charset="2"/>
      <p:regular r:id="rId26"/>
      <p:bold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19DF-0809-4153-A939-F84321E5A39F}" type="datetimeFigureOut">
              <a:rPr lang="pl-PL" smtClean="0"/>
              <a:pPr/>
              <a:t>2014-02-26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C1303-4D76-4BCA-BD1C-9DD61D276D5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85A0-2961-40BD-B530-61C30ED59396}" type="datetimeFigureOut">
              <a:rPr lang="pl-PL" smtClean="0"/>
              <a:pPr/>
              <a:t>2014-02-26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292CA-8E25-4094-AA87-00275D2EB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9CB4-C571-4C31-8D05-BAED66B6045F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FEE6-5B9F-472F-BD26-0B2E03494E50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E8BB-680A-46AB-A79E-94CE76957C9B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7E38-6D05-4D91-B5A7-397A44AD32C9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998-CDBA-4747-91EA-4DEF83F0CE57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D4D-8CF0-4F96-8673-26482DCC2A78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ACA2-74C3-4F6B-9D03-F83446AE6BF7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27DA-A6CE-4885-BC8D-00721A22F2FA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9BEE-2FA4-45A6-B490-00FF7B1A9AF9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91C-E8E3-43CC-85CB-1068C4A46F28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F46-928D-414C-BEF6-FDB77AE838AC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C4EE17-01FE-447B-9A29-FAD5E1C1592B}" type="datetime1">
              <a:rPr lang="pl-PL" smtClean="0"/>
              <a:pPr/>
              <a:t>2014-02-26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828800"/>
          </a:xfrm>
        </p:spPr>
        <p:txBody>
          <a:bodyPr>
            <a:normAutofit/>
          </a:bodyPr>
          <a:lstStyle/>
          <a:p>
            <a:r>
              <a:rPr lang="pl-PL" dirty="0" smtClean="0"/>
              <a:t>Zagadki dźwięczności </a:t>
            </a:r>
            <a:br>
              <a:rPr lang="pl-PL" dirty="0" smtClean="0"/>
            </a:br>
            <a:r>
              <a:rPr lang="pl-PL" dirty="0" smtClean="0"/>
              <a:t>w języku polskim 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2643182"/>
            <a:ext cx="7854696" cy="2337954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Upodobnienie postępowe</a:t>
            </a:r>
          </a:p>
          <a:p>
            <a:endParaRPr lang="pl-PL" dirty="0" smtClean="0"/>
          </a:p>
          <a:p>
            <a:r>
              <a:rPr lang="pl-PL" i="1" dirty="0" smtClean="0"/>
              <a:t>Eugeniusz Cyran</a:t>
            </a:r>
          </a:p>
          <a:p>
            <a:r>
              <a:rPr lang="pl-PL" i="1" dirty="0" smtClean="0"/>
              <a:t>Instytut Filologii Angielskiej KUL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15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000100" y="321468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[w]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857488" y="321468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[w] ~ [v]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429256" y="321468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[v] ~ [f]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1785918" y="3427412"/>
            <a:ext cx="928694" cy="158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000496" y="3429000"/>
            <a:ext cx="1357322" cy="158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1071538" y="421481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{U}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357422" y="421481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??????????????????????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429256" y="41433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{</a:t>
            </a:r>
            <a:r>
              <a:rPr lang="pl-PL" dirty="0" err="1" smtClean="0"/>
              <a:t>U,h,L</a:t>
            </a:r>
            <a:r>
              <a:rPr lang="pl-PL" dirty="0" smtClean="0"/>
              <a:t>} ~ {</a:t>
            </a:r>
            <a:r>
              <a:rPr lang="pl-PL" dirty="0" err="1" smtClean="0"/>
              <a:t>U,h</a:t>
            </a:r>
            <a:r>
              <a:rPr lang="pl-PL" dirty="0" smtClean="0"/>
              <a:t>}</a:t>
            </a:r>
            <a:endParaRPr lang="pl-PL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928662" y="1285860"/>
            <a:ext cx="1143008" cy="1714512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2285984" y="1285860"/>
            <a:ext cx="2428892" cy="1714512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4786314" y="1285860"/>
            <a:ext cx="2286016" cy="1714512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6" grpId="0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5357850" cy="603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715008" y="564357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A nawet nie doszliśmy do spółgłosek właściwych (e)…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3" y="857232"/>
            <a:ext cx="358961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zaokrąglony 8"/>
          <p:cNvSpPr/>
          <p:nvPr/>
        </p:nvSpPr>
        <p:spPr>
          <a:xfrm>
            <a:off x="357158" y="1214422"/>
            <a:ext cx="8786842" cy="714380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357158" y="1928802"/>
            <a:ext cx="8786842" cy="1285884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57158" y="3214686"/>
            <a:ext cx="8786842" cy="1071570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357158" y="5429264"/>
            <a:ext cx="5143536" cy="1071570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357190" y="4286256"/>
            <a:ext cx="8786842" cy="1071570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2" animBg="1"/>
      <p:bldP spid="15" grpId="1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932" y="1643050"/>
            <a:ext cx="8672346" cy="340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9160"/>
          </a:xfrm>
        </p:spPr>
        <p:txBody>
          <a:bodyPr/>
          <a:lstStyle/>
          <a:p>
            <a:pPr algn="ctr"/>
            <a:r>
              <a:rPr lang="pl-PL" b="1" dirty="0" smtClean="0"/>
              <a:t>Dziękuję za uwagę!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82403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72560" cy="483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071538" y="2857496"/>
            <a:ext cx="5715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u</a:t>
            </a:r>
            <a:r>
              <a:rPr lang="pl-PL" dirty="0" smtClean="0">
                <a:latin typeface="IPAKiel" pitchFamily="2" charset="2"/>
              </a:rPr>
              <a:t>8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Alternacje [v/f] i [</a:t>
            </a:r>
            <a:r>
              <a:rPr lang="pl-PL" dirty="0" smtClean="0">
                <a:latin typeface="IPAKiel" pitchFamily="2" charset="2"/>
              </a:rPr>
              <a:t>Z</a:t>
            </a:r>
            <a:r>
              <a:rPr lang="pl-PL" dirty="0" smtClean="0"/>
              <a:t>/</a:t>
            </a:r>
            <a:r>
              <a:rPr lang="pl-PL" dirty="0" smtClean="0">
                <a:latin typeface="IPAKiel" pitchFamily="2" charset="2"/>
              </a:rPr>
              <a:t>S</a:t>
            </a:r>
            <a:r>
              <a:rPr lang="pl-PL" dirty="0" smtClean="0"/>
              <a:t>] nie są do końca takie same…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35480"/>
            <a:ext cx="878687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mar</a:t>
            </a:r>
            <a:r>
              <a:rPr lang="pl-PL" dirty="0" smtClean="0">
                <a:solidFill>
                  <a:srgbClr val="FF0000"/>
                </a:solidFill>
              </a:rPr>
              <a:t>[</a:t>
            </a:r>
            <a:r>
              <a:rPr lang="pl-PL" dirty="0" err="1" smtClean="0">
                <a:solidFill>
                  <a:srgbClr val="FF0000"/>
                </a:solidFill>
              </a:rPr>
              <a:t>xf</a:t>
            </a:r>
            <a:r>
              <a:rPr lang="pl-PL" dirty="0" smtClean="0">
                <a:solidFill>
                  <a:srgbClr val="FF0000"/>
                </a:solidFill>
              </a:rPr>
              <a:t>]</a:t>
            </a:r>
            <a:r>
              <a:rPr lang="pl-PL" dirty="0" smtClean="0"/>
              <a:t>ii – </a:t>
            </a:r>
            <a:r>
              <a:rPr lang="pl-PL" dirty="0" err="1" smtClean="0"/>
              <a:t>marche</a:t>
            </a:r>
            <a:r>
              <a:rPr lang="pl-PL" dirty="0" smtClean="0">
                <a:solidFill>
                  <a:srgbClr val="FF0000"/>
                </a:solidFill>
              </a:rPr>
              <a:t>[f]</a:t>
            </a:r>
            <a:r>
              <a:rPr lang="pl-PL" dirty="0" smtClean="0"/>
              <a:t> – </a:t>
            </a:r>
            <a:r>
              <a:rPr lang="pl-PL" dirty="0" err="1" smtClean="0"/>
              <a:t>marche</a:t>
            </a:r>
            <a:r>
              <a:rPr lang="pl-PL" dirty="0" smtClean="0">
                <a:solidFill>
                  <a:srgbClr val="FF0000"/>
                </a:solidFill>
              </a:rPr>
              <a:t>[f]</a:t>
            </a:r>
            <a:r>
              <a:rPr lang="pl-PL" dirty="0" err="1" smtClean="0"/>
              <a:t>ka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				</a:t>
            </a:r>
            <a:r>
              <a:rPr lang="pl-PL" dirty="0" err="1" smtClean="0"/>
              <a:t>vs</a:t>
            </a:r>
            <a:r>
              <a:rPr lang="pl-PL" dirty="0" smtClean="0"/>
              <a:t>.</a:t>
            </a:r>
            <a:endParaRPr lang="pl-PL" dirty="0" smtClean="0"/>
          </a:p>
          <a:p>
            <a:pPr>
              <a:buNone/>
            </a:pPr>
            <a:r>
              <a:rPr lang="pl-PL" dirty="0" err="1" smtClean="0"/>
              <a:t>marche</a:t>
            </a:r>
            <a:r>
              <a:rPr lang="pl-PL" dirty="0" smtClean="0">
                <a:solidFill>
                  <a:srgbClr val="FF0000"/>
                </a:solidFill>
              </a:rPr>
              <a:t>[v]</a:t>
            </a:r>
            <a:r>
              <a:rPr lang="pl-PL" dirty="0" err="1" smtClean="0"/>
              <a:t>ek</a:t>
            </a:r>
            <a:r>
              <a:rPr lang="pl-PL" dirty="0" smtClean="0"/>
              <a:t> – </a:t>
            </a:r>
            <a:r>
              <a:rPr lang="pl-PL" dirty="0" err="1" smtClean="0"/>
              <a:t>marche</a:t>
            </a:r>
            <a:r>
              <a:rPr lang="pl-PL" dirty="0" smtClean="0">
                <a:solidFill>
                  <a:srgbClr val="FF0000"/>
                </a:solidFill>
              </a:rPr>
              <a:t>[v]</a:t>
            </a:r>
            <a:r>
              <a:rPr lang="pl-PL" dirty="0" smtClean="0"/>
              <a:t>a		[</a:t>
            </a:r>
            <a:r>
              <a:rPr lang="pl-PL" dirty="0" err="1" smtClean="0"/>
              <a:t>v~f</a:t>
            </a:r>
            <a:r>
              <a:rPr lang="pl-PL" dirty="0" smtClean="0"/>
              <a:t>]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ku</a:t>
            </a:r>
            <a:r>
              <a:rPr lang="pl-PL" dirty="0" smtClean="0">
                <a:solidFill>
                  <a:srgbClr val="FF0000"/>
                </a:solidFill>
              </a:rPr>
              <a:t>[</a:t>
            </a:r>
            <a:r>
              <a:rPr lang="pl-PL" dirty="0" err="1" smtClean="0">
                <a:solidFill>
                  <a:srgbClr val="FF0000"/>
                </a:solidFill>
              </a:rPr>
              <a:t>t</a:t>
            </a:r>
            <a:r>
              <a:rPr lang="pl-PL" dirty="0" err="1" smtClean="0">
                <a:solidFill>
                  <a:srgbClr val="FF0000"/>
                </a:solidFill>
                <a:latin typeface="IPAKiel" pitchFamily="2" charset="2"/>
              </a:rPr>
              <a:t>S</a:t>
            </a:r>
            <a:r>
              <a:rPr lang="pl-PL" dirty="0" smtClean="0">
                <a:solidFill>
                  <a:srgbClr val="FF0000"/>
                </a:solidFill>
              </a:rPr>
              <a:t>]</a:t>
            </a:r>
            <a:r>
              <a:rPr lang="pl-PL" dirty="0" smtClean="0"/>
              <a:t>e - kute</a:t>
            </a:r>
            <a:r>
              <a:rPr lang="pl-PL" dirty="0" smtClean="0">
                <a:solidFill>
                  <a:srgbClr val="FF0000"/>
                </a:solidFill>
              </a:rPr>
              <a:t>[</a:t>
            </a:r>
            <a:r>
              <a:rPr lang="pl-PL" dirty="0" err="1" smtClean="0">
                <a:solidFill>
                  <a:srgbClr val="FF0000"/>
                </a:solidFill>
              </a:rPr>
              <a:t>r</a:t>
            </a:r>
            <a:r>
              <a:rPr lang="pl-PL" dirty="0" smtClean="0">
                <a:solidFill>
                  <a:srgbClr val="FF0000"/>
                </a:solidFill>
              </a:rPr>
              <a:t>]</a:t>
            </a:r>
            <a:r>
              <a:rPr lang="pl-PL" dirty="0" smtClean="0"/>
              <a:t> – *kute</a:t>
            </a:r>
            <a:r>
              <a:rPr lang="pl-PL" dirty="0" smtClean="0">
                <a:solidFill>
                  <a:srgbClr val="FF0000"/>
                </a:solidFill>
              </a:rPr>
              <a:t>[</a:t>
            </a:r>
            <a:r>
              <a:rPr lang="pl-PL" dirty="0" smtClean="0">
                <a:solidFill>
                  <a:srgbClr val="FF0000"/>
                </a:solidFill>
                <a:latin typeface="IPAKiel" pitchFamily="2" charset="2"/>
              </a:rPr>
              <a:t>Z</a:t>
            </a:r>
            <a:r>
              <a:rPr lang="pl-PL" dirty="0" err="1" smtClean="0">
                <a:solidFill>
                  <a:srgbClr val="FF0000"/>
                </a:solidFill>
              </a:rPr>
              <a:t>]</a:t>
            </a:r>
            <a:r>
              <a:rPr lang="pl-PL" dirty="0" err="1" smtClean="0"/>
              <a:t>e</a:t>
            </a:r>
            <a:r>
              <a:rPr lang="pl-PL" dirty="0" smtClean="0"/>
              <a:t>m		*[</a:t>
            </a:r>
            <a:r>
              <a:rPr lang="pl-PL" dirty="0" err="1" smtClean="0">
                <a:latin typeface="IPAKiel" pitchFamily="2" charset="2"/>
              </a:rPr>
              <a:t>Z</a:t>
            </a:r>
            <a:r>
              <a:rPr lang="pl-PL" dirty="0" err="1" smtClean="0"/>
              <a:t>~</a:t>
            </a:r>
            <a:r>
              <a:rPr lang="pl-PL" dirty="0" err="1" smtClean="0">
                <a:latin typeface="IPAKiel" pitchFamily="2" charset="2"/>
              </a:rPr>
              <a:t>S</a:t>
            </a:r>
            <a:r>
              <a:rPr lang="pl-PL" dirty="0" smtClean="0"/>
              <a:t>]</a:t>
            </a:r>
          </a:p>
          <a:p>
            <a:pPr>
              <a:buNone/>
            </a:pPr>
            <a:r>
              <a:rPr lang="pl-PL" dirty="0" smtClean="0"/>
              <a:t>Taka sama dystrybucja dźwięczności ale nie ma alternacji [</a:t>
            </a:r>
            <a:r>
              <a:rPr lang="pl-PL" dirty="0" err="1" smtClean="0">
                <a:latin typeface="IPAKiel" pitchFamily="2" charset="2"/>
              </a:rPr>
              <a:t>Z</a:t>
            </a:r>
            <a:r>
              <a:rPr lang="pl-PL" dirty="0" err="1" smtClean="0"/>
              <a:t>~</a:t>
            </a:r>
            <a:r>
              <a:rPr lang="pl-PL" dirty="0" err="1" smtClean="0">
                <a:latin typeface="IPAKiel" pitchFamily="2" charset="2"/>
              </a:rPr>
              <a:t>S</a:t>
            </a:r>
            <a:r>
              <a:rPr lang="pl-PL" dirty="0" smtClean="0"/>
              <a:t>] w odniesieniu do </a:t>
            </a:r>
            <a:r>
              <a:rPr lang="pl-PL" i="1" dirty="0" smtClean="0"/>
              <a:t>T</a:t>
            </a:r>
            <a:r>
              <a:rPr lang="pl-PL" dirty="0" smtClean="0"/>
              <a:t>_. </a:t>
            </a:r>
            <a:r>
              <a:rPr lang="pl-PL" dirty="0" err="1" smtClean="0"/>
              <a:t>n.p</a:t>
            </a:r>
            <a:r>
              <a:rPr lang="pl-PL" dirty="0" smtClean="0"/>
              <a:t>. </a:t>
            </a:r>
            <a:r>
              <a:rPr lang="pl-PL" i="1" dirty="0" smtClean="0"/>
              <a:t>piekarz/piekarza/*</a:t>
            </a:r>
            <a:r>
              <a:rPr lang="pl-PL" i="1" dirty="0" err="1" smtClean="0"/>
              <a:t>pie</a:t>
            </a:r>
            <a:r>
              <a:rPr lang="pl-PL" i="1" dirty="0" err="1" smtClean="0">
                <a:solidFill>
                  <a:srgbClr val="FF0000"/>
                </a:solidFill>
              </a:rPr>
              <a:t>krz</a:t>
            </a:r>
            <a:r>
              <a:rPr lang="pl-PL" i="1" dirty="0" err="1" smtClean="0"/>
              <a:t>ę</a:t>
            </a:r>
            <a:endParaRPr lang="pl-PL" i="1" dirty="0" smtClean="0"/>
          </a:p>
          <a:p>
            <a:pPr>
              <a:buNone/>
            </a:pPr>
            <a:r>
              <a:rPr lang="pl-PL" dirty="0" smtClean="0"/>
              <a:t>Jest [</a:t>
            </a:r>
            <a:r>
              <a:rPr lang="pl-PL" dirty="0" err="1" smtClean="0"/>
              <a:t>r~</a:t>
            </a:r>
            <a:r>
              <a:rPr lang="pl-PL" dirty="0" err="1" smtClean="0">
                <a:latin typeface="IPAKiel" pitchFamily="2" charset="2"/>
              </a:rPr>
              <a:t>Z</a:t>
            </a:r>
            <a:r>
              <a:rPr lang="pl-PL" dirty="0" smtClean="0"/>
              <a:t>] i [</a:t>
            </a:r>
            <a:r>
              <a:rPr lang="pl-PL" dirty="0" err="1" smtClean="0"/>
              <a:t>r~</a:t>
            </a:r>
            <a:r>
              <a:rPr lang="pl-PL" dirty="0" err="1" smtClean="0">
                <a:latin typeface="IPAKiel" pitchFamily="2" charset="2"/>
              </a:rPr>
              <a:t>S</a:t>
            </a:r>
            <a:r>
              <a:rPr lang="pl-PL" dirty="0" smtClean="0"/>
              <a:t>]</a:t>
            </a:r>
          </a:p>
          <a:p>
            <a:pPr>
              <a:buNone/>
            </a:pPr>
            <a:r>
              <a:rPr lang="pl-PL" dirty="0" smtClean="0">
                <a:solidFill>
                  <a:srgbClr val="CC0099"/>
                </a:solidFill>
              </a:rPr>
              <a:t>Spółgłoski właściwe czy </a:t>
            </a:r>
            <a:r>
              <a:rPr lang="pl-PL" dirty="0" err="1" smtClean="0">
                <a:solidFill>
                  <a:srgbClr val="CC0099"/>
                </a:solidFill>
              </a:rPr>
              <a:t>sonoranty</a:t>
            </a:r>
            <a:r>
              <a:rPr lang="pl-PL" dirty="0" smtClean="0">
                <a:solidFill>
                  <a:srgbClr val="CC0099"/>
                </a:solidFill>
              </a:rPr>
              <a:t>?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5918"/>
            <a:ext cx="7786742" cy="615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86752" cy="549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3740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714348" y="53578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licz-ba, </a:t>
            </a:r>
            <a:r>
              <a:rPr lang="pl-PL" i="1" dirty="0" err="1" smtClean="0"/>
              <a:t>bab-ka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505" y="41061"/>
            <a:ext cx="8871495" cy="670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3500430" y="2786058"/>
            <a:ext cx="2071702" cy="164307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3500430" y="1071546"/>
            <a:ext cx="2071702" cy="164307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3500430" y="4572008"/>
            <a:ext cx="2071702" cy="164307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084" y="428604"/>
            <a:ext cx="856233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zaokrąglony 4"/>
          <p:cNvSpPr/>
          <p:nvPr/>
        </p:nvSpPr>
        <p:spPr>
          <a:xfrm>
            <a:off x="3071802" y="3286124"/>
            <a:ext cx="1714512" cy="292895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1650</TotalTime>
  <Words>90</Words>
  <Application>Microsoft Office PowerPoint</Application>
  <PresentationFormat>Pokaz na ekranie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IPAKiel</vt:lpstr>
      <vt:lpstr>Przepływ</vt:lpstr>
      <vt:lpstr>Zagadki dźwięczności  w języku polskim II</vt:lpstr>
      <vt:lpstr>Slajd 2</vt:lpstr>
      <vt:lpstr>Alternacje [v/f] i [Z/S] nie są do końca takie same…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Zagadki dźwięczności w j. polskim</dc:title>
  <dc:creator>asus</dc:creator>
  <cp:lastModifiedBy>gienek</cp:lastModifiedBy>
  <cp:revision>147</cp:revision>
  <dcterms:created xsi:type="dcterms:W3CDTF">2013-11-16T10:36:04Z</dcterms:created>
  <dcterms:modified xsi:type="dcterms:W3CDTF">2014-02-26T20:38:34Z</dcterms:modified>
</cp:coreProperties>
</file>